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3"/>
  </p:notesMasterIdLst>
  <p:sldIdLst>
    <p:sldId id="257" r:id="rId2"/>
    <p:sldId id="476" r:id="rId3"/>
    <p:sldId id="605" r:id="rId4"/>
    <p:sldId id="613" r:id="rId5"/>
    <p:sldId id="614" r:id="rId6"/>
    <p:sldId id="615" r:id="rId7"/>
    <p:sldId id="603" r:id="rId8"/>
    <p:sldId id="604" r:id="rId9"/>
    <p:sldId id="424" r:id="rId10"/>
    <p:sldId id="607" r:id="rId11"/>
    <p:sldId id="610" r:id="rId12"/>
    <p:sldId id="608" r:id="rId13"/>
    <p:sldId id="609" r:id="rId14"/>
    <p:sldId id="598" r:id="rId15"/>
    <p:sldId id="611" r:id="rId16"/>
    <p:sldId id="595" r:id="rId17"/>
    <p:sldId id="612" r:id="rId18"/>
    <p:sldId id="459" r:id="rId19"/>
    <p:sldId id="460" r:id="rId20"/>
    <p:sldId id="547" r:id="rId21"/>
    <p:sldId id="296" r:id="rId22"/>
  </p:sldIdLst>
  <p:sldSz cx="9144000" cy="6858000" type="screen4x3"/>
  <p:notesSz cx="6761163" cy="99425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굴림체" pitchFamily="49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굴림체" pitchFamily="49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굴림체" pitchFamily="49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굴림체" pitchFamily="49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굴림체" pitchFamily="49" charset="-127"/>
        <a:cs typeface="+mn-cs"/>
      </a:defRPr>
    </a:lvl5pPr>
    <a:lvl6pPr marL="2286000" algn="l" defTabSz="914400" rtl="0" eaLnBrk="1" latinLnBrk="1" hangingPunct="1">
      <a:defRPr kumimoji="1" sz="2400" b="1" kern="1200">
        <a:solidFill>
          <a:schemeClr val="tx1"/>
        </a:solidFill>
        <a:latin typeface="Tahoma" pitchFamily="34" charset="0"/>
        <a:ea typeface="굴림체" pitchFamily="49" charset="-127"/>
        <a:cs typeface="+mn-cs"/>
      </a:defRPr>
    </a:lvl6pPr>
    <a:lvl7pPr marL="2743200" algn="l" defTabSz="914400" rtl="0" eaLnBrk="1" latinLnBrk="1" hangingPunct="1">
      <a:defRPr kumimoji="1" sz="2400" b="1" kern="1200">
        <a:solidFill>
          <a:schemeClr val="tx1"/>
        </a:solidFill>
        <a:latin typeface="Tahoma" pitchFamily="34" charset="0"/>
        <a:ea typeface="굴림체" pitchFamily="49" charset="-127"/>
        <a:cs typeface="+mn-cs"/>
      </a:defRPr>
    </a:lvl7pPr>
    <a:lvl8pPr marL="3200400" algn="l" defTabSz="914400" rtl="0" eaLnBrk="1" latinLnBrk="1" hangingPunct="1">
      <a:defRPr kumimoji="1" sz="2400" b="1" kern="1200">
        <a:solidFill>
          <a:schemeClr val="tx1"/>
        </a:solidFill>
        <a:latin typeface="Tahoma" pitchFamily="34" charset="0"/>
        <a:ea typeface="굴림체" pitchFamily="49" charset="-127"/>
        <a:cs typeface="+mn-cs"/>
      </a:defRPr>
    </a:lvl8pPr>
    <a:lvl9pPr marL="3657600" algn="l" defTabSz="914400" rtl="0" eaLnBrk="1" latinLnBrk="1" hangingPunct="1">
      <a:defRPr kumimoji="1" sz="2400" b="1" kern="1200">
        <a:solidFill>
          <a:schemeClr val="tx1"/>
        </a:solidFill>
        <a:latin typeface="Tahoma" pitchFamily="34" charset="0"/>
        <a:ea typeface="굴림체" pitchFamily="49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FFFF99"/>
    <a:srgbClr val="FF3300"/>
    <a:srgbClr val="000000"/>
    <a:srgbClr val="0033CC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93" autoAdjust="0"/>
    <p:restoredTop sz="93270" autoAdjust="0"/>
  </p:normalViewPr>
  <p:slideViewPr>
    <p:cSldViewPr>
      <p:cViewPr>
        <p:scale>
          <a:sx n="100" d="100"/>
          <a:sy n="100" d="100"/>
        </p:scale>
        <p:origin x="-360" y="-210"/>
      </p:cViewPr>
      <p:guideLst>
        <p:guide orient="horz" pos="2160"/>
        <p:guide orient="horz" pos="30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20" y="-90"/>
      </p:cViewPr>
      <p:guideLst>
        <p:guide orient="horz" pos="3131"/>
        <p:guide pos="212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E117EB73-0ADB-4C46-9CA3-0072FA37BE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332782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7BA1F2-8BC6-45EA-8C9A-FD5BF0A20419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768350"/>
            <a:ext cx="4910137" cy="3684588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705" y="4760669"/>
            <a:ext cx="4903408" cy="4453417"/>
          </a:xfrm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17EB73-0ADB-4C46-9CA3-0072FA37BE69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17EB73-0ADB-4C46-9CA3-0072FA37BE69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17EB73-0ADB-4C46-9CA3-0072FA37BE69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17EB73-0ADB-4C46-9CA3-0072FA37BE69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17EB73-0ADB-4C46-9CA3-0072FA37BE69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17EB73-0ADB-4C46-9CA3-0072FA37BE69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17EB73-0ADB-4C46-9CA3-0072FA37BE69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17EB73-0ADB-4C46-9CA3-0072FA37BE69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16E-1530-41A4-8AE8-1445FD2416BD}" type="datetimeFigureOut">
              <a:rPr lang="ko-KR" altLang="en-US" smtClean="0"/>
              <a:pPr/>
              <a:t>2016-07-08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42DE-F49B-4642-8B0B-4E889CB8BBFD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16E-1530-41A4-8AE8-1445FD2416BD}" type="datetimeFigureOut">
              <a:rPr lang="ko-KR" altLang="en-US" smtClean="0"/>
              <a:pPr/>
              <a:t>2016-07-08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DC55-EB53-49F0-A722-EB0FDA458858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16E-1530-41A4-8AE8-1445FD2416BD}" type="datetimeFigureOut">
              <a:rPr lang="ko-KR" altLang="en-US" smtClean="0"/>
              <a:pPr/>
              <a:t>2016-07-08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F03C-345D-4D6D-AF3E-9EB85C2FF5C4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67544" y="260648"/>
            <a:ext cx="8229600" cy="5851525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67944" y="6525344"/>
            <a:ext cx="477416" cy="332656"/>
          </a:xfrm>
          <a:ln/>
        </p:spPr>
        <p:txBody>
          <a:bodyPr/>
          <a:lstStyle>
            <a:lvl1pPr>
              <a:defRPr/>
            </a:lvl1pPr>
          </a:lstStyle>
          <a:p>
            <a:fld id="{9E1A3B94-AC33-4852-AC90-68401D70E21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16E-1530-41A4-8AE8-1445FD2416BD}" type="datetimeFigureOut">
              <a:rPr lang="ko-KR" altLang="en-US" smtClean="0"/>
              <a:pPr/>
              <a:t>2016-07-08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94AC-641F-4501-BC98-C1D0BDF68A76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16E-1530-41A4-8AE8-1445FD2416BD}" type="datetimeFigureOut">
              <a:rPr lang="ko-KR" altLang="en-US" smtClean="0"/>
              <a:pPr/>
              <a:t>2016-07-08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9B19-BC8E-49CA-AAC6-A26241EAEBA9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16E-1530-41A4-8AE8-1445FD2416BD}" type="datetimeFigureOut">
              <a:rPr lang="ko-KR" altLang="en-US" smtClean="0"/>
              <a:pPr/>
              <a:t>2016-07-08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DB69-5DBF-4C61-9671-E69CA90EDA1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16E-1530-41A4-8AE8-1445FD2416BD}" type="datetimeFigureOut">
              <a:rPr lang="ko-KR" altLang="en-US" smtClean="0"/>
              <a:pPr/>
              <a:t>2016-07-08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F3F4-2E0D-483E-BC8E-B67C7C48DE1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16E-1530-41A4-8AE8-1445FD2416BD}" type="datetimeFigureOut">
              <a:rPr lang="ko-KR" altLang="en-US" smtClean="0"/>
              <a:pPr/>
              <a:t>2016-07-08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186B-9158-4AE6-B510-3C577A5F1CDB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16E-1530-41A4-8AE8-1445FD2416BD}" type="datetimeFigureOut">
              <a:rPr lang="ko-KR" altLang="en-US" smtClean="0"/>
              <a:pPr/>
              <a:t>2016-07-08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395-2934-4767-B6A6-B95920D30954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16E-1530-41A4-8AE8-1445FD2416BD}" type="datetimeFigureOut">
              <a:rPr lang="ko-KR" altLang="en-US" smtClean="0"/>
              <a:pPr/>
              <a:t>2016-07-08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C296-993E-4626-B5B6-F3853224B594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C16E-1530-41A4-8AE8-1445FD2416BD}" type="datetimeFigureOut">
              <a:rPr lang="ko-KR" altLang="en-US" smtClean="0"/>
              <a:pPr/>
              <a:t>2016-07-08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A5FC-10DD-487A-87EA-52367B7EE9E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7596336" y="6309320"/>
            <a:ext cx="129614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5C16E-1530-41A4-8AE8-1445FD2416BD}" type="datetimeFigureOut">
              <a:rPr lang="ko-KR" altLang="en-US" smtClean="0"/>
              <a:pPr/>
              <a:t>2016-07-08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067944" y="6492875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67ECF-4241-4FAA-A415-5AA2CF6A3890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07950" y="298450"/>
            <a:ext cx="903605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 rot="10800000">
            <a:off x="0" y="6554788"/>
            <a:ext cx="903605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9" name="Picture 7" descr="top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22225"/>
            <a:ext cx="1360487" cy="285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7.w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w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3141663"/>
            <a:ext cx="9144000" cy="792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거래처 매뉴얼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0" y="3141663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000496" y="5643578"/>
            <a:ext cx="992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굴림체" pitchFamily="49" charset="-127"/>
              </a:rPr>
              <a:t>2016. 07</a:t>
            </a:r>
            <a:endParaRPr lang="en-US" altLang="ko-KR" sz="1600" dirty="0">
              <a:effectLst>
                <a:outerShdw blurRad="38100" dist="38100" dir="2700000" algn="tl">
                  <a:srgbClr val="C0C0C0"/>
                </a:outerShdw>
              </a:effectLst>
              <a:latin typeface="굴림체" pitchFamily="49" charset="-127"/>
            </a:endParaRPr>
          </a:p>
        </p:txBody>
      </p:sp>
      <p:pic>
        <p:nvPicPr>
          <p:cNvPr id="15368" name="Picture 10" descr="j0174877"/>
          <p:cNvPicPr>
            <a:picLocks noChangeArrowheads="1"/>
          </p:cNvPicPr>
          <p:nvPr/>
        </p:nvPicPr>
        <p:blipFill>
          <a:blip r:embed="rId3" cstate="print"/>
          <a:srcRect l="10236" r="23326"/>
          <a:stretch>
            <a:fillRect/>
          </a:stretch>
        </p:blipFill>
        <p:spPr bwMode="auto">
          <a:xfrm>
            <a:off x="1744638" y="1782763"/>
            <a:ext cx="13049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1793875" y="1847850"/>
            <a:ext cx="1174750" cy="1176338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  <a:buFontTx/>
              <a:buChar char="•"/>
            </a:pPr>
            <a:endParaRPr lang="ko-KR" altLang="en-US" b="0"/>
          </a:p>
        </p:txBody>
      </p:sp>
      <p:grpSp>
        <p:nvGrpSpPr>
          <p:cNvPr id="15370" name="Group 12"/>
          <p:cNvGrpSpPr>
            <a:grpSpLocks/>
          </p:cNvGrpSpPr>
          <p:nvPr/>
        </p:nvGrpSpPr>
        <p:grpSpPr bwMode="auto">
          <a:xfrm>
            <a:off x="7380312" y="5229200"/>
            <a:ext cx="1763688" cy="1628800"/>
            <a:chOff x="2611" y="1840"/>
            <a:chExt cx="1009" cy="1009"/>
          </a:xfrm>
        </p:grpSpPr>
        <p:pic>
          <p:nvPicPr>
            <p:cNvPr id="15378" name="Picture 13" descr="j0174966"/>
            <p:cNvPicPr>
              <a:picLocks noChangeArrowheads="1"/>
            </p:cNvPicPr>
            <p:nvPr/>
          </p:nvPicPr>
          <p:blipFill>
            <a:blip r:embed="rId4" cstate="print"/>
            <a:srcRect l="22932" r="10728"/>
            <a:stretch>
              <a:fillRect/>
            </a:stretch>
          </p:blipFill>
          <p:spPr bwMode="auto">
            <a:xfrm>
              <a:off x="2611" y="1840"/>
              <a:ext cx="1009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9" name="Rectangle 14"/>
            <p:cNvSpPr>
              <a:spLocks noChangeArrowheads="1"/>
            </p:cNvSpPr>
            <p:nvPr/>
          </p:nvSpPr>
          <p:spPr bwMode="auto">
            <a:xfrm>
              <a:off x="2661" y="1890"/>
              <a:ext cx="909" cy="909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20000"/>
                </a:lnSpc>
                <a:buFontTx/>
                <a:buChar char="•"/>
              </a:pPr>
              <a:endParaRPr lang="ko-KR" altLang="en-US" b="0"/>
            </a:p>
          </p:txBody>
        </p:sp>
      </p:grpSp>
      <p:grpSp>
        <p:nvGrpSpPr>
          <p:cNvPr id="15371" name="Group 15"/>
          <p:cNvGrpSpPr>
            <a:grpSpLocks/>
          </p:cNvGrpSpPr>
          <p:nvPr/>
        </p:nvGrpSpPr>
        <p:grpSpPr bwMode="auto">
          <a:xfrm>
            <a:off x="3051239" y="1782341"/>
            <a:ext cx="1376781" cy="1306512"/>
            <a:chOff x="3961" y="1840"/>
            <a:chExt cx="1009" cy="1009"/>
          </a:xfrm>
        </p:grpSpPr>
        <p:pic>
          <p:nvPicPr>
            <p:cNvPr id="15376" name="Picture 16" descr="j0309394"/>
            <p:cNvPicPr>
              <a:picLocks noChangeArrowheads="1"/>
            </p:cNvPicPr>
            <p:nvPr/>
          </p:nvPicPr>
          <p:blipFill>
            <a:blip r:embed="rId5" cstate="print"/>
            <a:srcRect t="14568" b="18996"/>
            <a:stretch>
              <a:fillRect/>
            </a:stretch>
          </p:blipFill>
          <p:spPr bwMode="auto">
            <a:xfrm>
              <a:off x="3961" y="1840"/>
              <a:ext cx="1009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4004" y="1890"/>
              <a:ext cx="909" cy="909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20000"/>
                </a:lnSpc>
                <a:buFontTx/>
                <a:buChar char="•"/>
              </a:pPr>
              <a:endParaRPr lang="ko-KR" altLang="en-US" b="0"/>
            </a:p>
          </p:txBody>
        </p:sp>
      </p:grpSp>
      <p:sp>
        <p:nvSpPr>
          <p:cNvPr id="15373" name="Rectangle 19"/>
          <p:cNvSpPr>
            <a:spLocks noChangeArrowheads="1"/>
          </p:cNvSpPr>
          <p:nvPr/>
        </p:nvSpPr>
        <p:spPr bwMode="auto">
          <a:xfrm>
            <a:off x="544513" y="1855788"/>
            <a:ext cx="1174750" cy="1176337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  <a:buFontTx/>
              <a:buChar char="•"/>
            </a:pPr>
            <a:endParaRPr lang="ko-KR" altLang="en-US" b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055891" y="3933930"/>
            <a:ext cx="1087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ahoma" pitchFamily="34" charset="0"/>
                <a:ea typeface="굴림체" pitchFamily="49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ahoma" pitchFamily="34" charset="0"/>
                <a:ea typeface="굴림체" pitchFamily="49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ahoma" pitchFamily="34" charset="0"/>
                <a:ea typeface="굴림체" pitchFamily="49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ahoma" pitchFamily="34" charset="0"/>
                <a:ea typeface="굴림체" pitchFamily="49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ahoma" pitchFamily="34" charset="0"/>
                <a:ea typeface="굴림체" pitchFamily="49" charset="-127"/>
                <a:cs typeface="+mn-cs"/>
              </a:defRPr>
            </a:lvl5pPr>
            <a:lvl6pPr marL="2286000" algn="l" defTabSz="914400" rtl="0" eaLnBrk="1" latinLnBrk="1" hangingPunct="1">
              <a:defRPr kumimoji="1" sz="2400" b="1" kern="1200">
                <a:solidFill>
                  <a:schemeClr val="tx1"/>
                </a:solidFill>
                <a:latin typeface="Tahoma" pitchFamily="34" charset="0"/>
                <a:ea typeface="굴림체" pitchFamily="49" charset="-127"/>
                <a:cs typeface="+mn-cs"/>
              </a:defRPr>
            </a:lvl6pPr>
            <a:lvl7pPr marL="2743200" algn="l" defTabSz="914400" rtl="0" eaLnBrk="1" latinLnBrk="1" hangingPunct="1">
              <a:defRPr kumimoji="1" sz="2400" b="1" kern="1200">
                <a:solidFill>
                  <a:schemeClr val="tx1"/>
                </a:solidFill>
                <a:latin typeface="Tahoma" pitchFamily="34" charset="0"/>
                <a:ea typeface="굴림체" pitchFamily="49" charset="-127"/>
                <a:cs typeface="+mn-cs"/>
              </a:defRPr>
            </a:lvl7pPr>
            <a:lvl8pPr marL="3200400" algn="l" defTabSz="914400" rtl="0" eaLnBrk="1" latinLnBrk="1" hangingPunct="1">
              <a:defRPr kumimoji="1" sz="2400" b="1" kern="1200">
                <a:solidFill>
                  <a:schemeClr val="tx1"/>
                </a:solidFill>
                <a:latin typeface="Tahoma" pitchFamily="34" charset="0"/>
                <a:ea typeface="굴림체" pitchFamily="49" charset="-127"/>
                <a:cs typeface="+mn-cs"/>
              </a:defRPr>
            </a:lvl8pPr>
            <a:lvl9pPr marL="3657600" algn="l" defTabSz="914400" rtl="0" eaLnBrk="1" latinLnBrk="1" hangingPunct="1">
              <a:defRPr kumimoji="1" sz="2400" b="1" kern="1200">
                <a:solidFill>
                  <a:schemeClr val="tx1"/>
                </a:solidFill>
                <a:latin typeface="Tahoma" pitchFamily="34" charset="0"/>
                <a:ea typeface="굴림체" pitchFamily="49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농기계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  <a:endParaRPr kumimoji="1" lang="en-US" altLang="ko-KR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510" y="1782341"/>
            <a:ext cx="1425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86358" y="1856609"/>
            <a:ext cx="1240324" cy="1177026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  <a:buFontTx/>
              <a:buChar char="•"/>
            </a:pPr>
            <a:endParaRPr lang="ko-KR" altLang="en-US" b="0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000364" y="6172162"/>
            <a:ext cx="31165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 smtClean="0">
                <a:latin typeface="+mn-ea"/>
                <a:cs typeface="Times New Roman" pitchFamily="18" charset="0"/>
              </a:rPr>
              <a:t>리 얼 시 </a:t>
            </a:r>
            <a:r>
              <a:rPr kumimoji="1" lang="ko-KR" altLang="en-US" sz="2000" b="1" dirty="0" err="1" smtClean="0">
                <a:latin typeface="+mn-ea"/>
                <a:cs typeface="Times New Roman" pitchFamily="18" charset="0"/>
              </a:rPr>
              <a:t>스</a:t>
            </a:r>
            <a:r>
              <a:rPr kumimoji="1" lang="ko-KR" altLang="en-US" sz="2000" b="1" dirty="0" smtClean="0">
                <a:latin typeface="+mn-ea"/>
                <a:cs typeface="Times New Roman" pitchFamily="18" charset="0"/>
              </a:rPr>
              <a:t> </a:t>
            </a:r>
            <a:r>
              <a:rPr kumimoji="1" lang="ko-KR" altLang="en-US" sz="2000" b="1" dirty="0" err="1" smtClean="0">
                <a:latin typeface="+mn-ea"/>
                <a:cs typeface="Times New Roman" pitchFamily="18" charset="0"/>
              </a:rPr>
              <a:t>템</a:t>
            </a:r>
            <a:r>
              <a:rPr kumimoji="1" lang="ko-KR" altLang="en-US" sz="2000" b="1" dirty="0" smtClean="0">
                <a:latin typeface="+mn-ea"/>
                <a:cs typeface="Times New Roman" pitchFamily="18" charset="0"/>
              </a:rPr>
              <a:t> 주 식 회 사</a:t>
            </a:r>
            <a:endParaRPr kumimoji="1" lang="en-US" altLang="ko-KR" sz="2000" b="0" i="0" u="none" strike="noStrike" cap="none" normalizeH="0" baseline="0" dirty="0" smtClean="0">
              <a:ln>
                <a:noFill/>
              </a:ln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 advTm="619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81000" y="7112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2.1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입고예정현황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077"/>
          <p:cNvSpPr txBox="1">
            <a:spLocks noChangeArrowheads="1"/>
          </p:cNvSpPr>
          <p:nvPr/>
        </p:nvSpPr>
        <p:spPr bwMode="auto">
          <a:xfrm>
            <a:off x="648228" y="1196752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입고예정인 상품현황을 조회하는 화면입니다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1077"/>
          <p:cNvSpPr txBox="1">
            <a:spLocks noChangeArrowheads="1"/>
          </p:cNvSpPr>
          <p:nvPr/>
        </p:nvSpPr>
        <p:spPr bwMode="auto">
          <a:xfrm>
            <a:off x="571472" y="5100592"/>
            <a:ext cx="7715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＊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입고예정 현황은 본사에서  </a:t>
            </a:r>
            <a:r>
              <a:rPr lang="ko-KR" altLang="en-US" sz="10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매입처별로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입고예정 정보를 등록한 내역을 조회하는 화면으로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매입일자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매입처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및 해당 상품의 입고여부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입고일자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출고여부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출고일자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등록일시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등 전반적인 입고정보를 확인합니다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500990" cy="34290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81000" y="7112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2.2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출고예정현황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077"/>
          <p:cNvSpPr txBox="1">
            <a:spLocks noChangeArrowheads="1"/>
          </p:cNvSpPr>
          <p:nvPr/>
        </p:nvSpPr>
        <p:spPr bwMode="auto">
          <a:xfrm>
            <a:off x="648228" y="1196752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출고예정인 상품현황을 조회하는 화면입니다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1077"/>
          <p:cNvSpPr txBox="1">
            <a:spLocks noChangeArrowheads="1"/>
          </p:cNvSpPr>
          <p:nvPr/>
        </p:nvSpPr>
        <p:spPr bwMode="auto">
          <a:xfrm>
            <a:off x="571472" y="5100592"/>
            <a:ext cx="771530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*	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출고예정 현황은 본사에서  </a:t>
            </a:r>
            <a:r>
              <a:rPr lang="ko-KR" altLang="en-US" sz="10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매입처별로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출고예정 정보를 등록한 내역을 조회하는 화면으로 </a:t>
            </a:r>
            <a:r>
              <a:rPr lang="ko-KR" altLang="en-US" sz="10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발주처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매입처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및 해당 상품의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출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고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여부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출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고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일자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출고일자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등 전반적인 출고정보를 확인합니다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500990" cy="34290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5286412" cy="21431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81000" y="7112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2.2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입고확정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077"/>
          <p:cNvSpPr txBox="1">
            <a:spLocks noChangeArrowheads="1"/>
          </p:cNvSpPr>
          <p:nvPr/>
        </p:nvSpPr>
        <p:spPr bwMode="auto">
          <a:xfrm>
            <a:off x="611560" y="1196752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입고예정인 상품을 조회하고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입고된 상품을 선택하여 확정하는 화면입니다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1077"/>
          <p:cNvSpPr txBox="1">
            <a:spLocks noChangeArrowheads="1"/>
          </p:cNvSpPr>
          <p:nvPr/>
        </p:nvSpPr>
        <p:spPr bwMode="auto">
          <a:xfrm>
            <a:off x="5929322" y="1649402"/>
            <a:ext cx="303516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입고예정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탭에서는 입고할 상품을 조회하여 입고등록을 할 수 있습니다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입고일자를 선택하고 입고수량을 확인 후   저장합니다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※      </a:t>
            </a:r>
            <a:r>
              <a:rPr lang="en-US" altLang="ko-KR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S/N</a:t>
            </a:r>
            <a:r>
              <a:rPr lang="ko-KR" altLang="en-US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를 관리하는 업체인 경우</a:t>
            </a:r>
            <a:r>
              <a:rPr lang="en-US" altLang="ko-KR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반드시 </a:t>
            </a:r>
            <a:r>
              <a:rPr lang="en-US" altLang="ko-KR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S/N</a:t>
            </a:r>
            <a:r>
              <a:rPr lang="ko-KR" altLang="en-US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를 입력하여 저장합니다</a:t>
            </a:r>
            <a:endParaRPr lang="en-US" altLang="ko-KR" sz="1000" u="sng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5286412" cy="21431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1" name="직사각형 10"/>
          <p:cNvSpPr/>
          <p:nvPr/>
        </p:nvSpPr>
        <p:spPr bwMode="auto">
          <a:xfrm>
            <a:off x="928662" y="2786058"/>
            <a:ext cx="142876" cy="428628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4286248" y="2028815"/>
            <a:ext cx="1214446" cy="21431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  <p:sp>
        <p:nvSpPr>
          <p:cNvPr id="14" name="Text Box 1077"/>
          <p:cNvSpPr txBox="1">
            <a:spLocks noChangeArrowheads="1"/>
          </p:cNvSpPr>
          <p:nvPr/>
        </p:nvSpPr>
        <p:spPr bwMode="auto">
          <a:xfrm>
            <a:off x="5929322" y="4100319"/>
            <a:ext cx="30003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 startAt="3"/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입고확정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탭에서는 입고된 상품정보를 조회합니다 등록된 상품의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S/N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정보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입고일자 등을 확인합니다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4.	</a:t>
            </a:r>
            <a:r>
              <a:rPr lang="ko-KR" altLang="en-US" sz="10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입고확정한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상품을 수정해야 </a:t>
            </a:r>
            <a:r>
              <a:rPr lang="ko-KR" altLang="en-US" sz="10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하는경우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해당상품을 선택한 후 삭제할 수 있습니다             삭제한 상품은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입고예정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탭에서 다시 조회가 가능합니다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4876802" y="2490781"/>
            <a:ext cx="642942" cy="119063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981579" y="3471863"/>
            <a:ext cx="14287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solidFill>
                  <a:srgbClr val="FF0000"/>
                </a:solidFill>
              </a:rPr>
              <a:t>※ S/N </a:t>
            </a:r>
            <a:r>
              <a:rPr lang="ko-KR" altLang="en-US" sz="900" dirty="0" smtClean="0">
                <a:solidFill>
                  <a:srgbClr val="FF0000"/>
                </a:solidFill>
              </a:rPr>
              <a:t> 입력하여 등록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71942"/>
            <a:ext cx="5286411" cy="21711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1571612"/>
            <a:ext cx="5286412" cy="21431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81000" y="7112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2.4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출고확정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077"/>
          <p:cNvSpPr txBox="1">
            <a:spLocks noChangeArrowheads="1"/>
          </p:cNvSpPr>
          <p:nvPr/>
        </p:nvSpPr>
        <p:spPr bwMode="auto">
          <a:xfrm>
            <a:off x="611560" y="1196752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거래처로 출고할 상품을 조회하고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상품출고를 확정하는 화면입니다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1077"/>
          <p:cNvSpPr txBox="1">
            <a:spLocks noChangeArrowheads="1"/>
          </p:cNvSpPr>
          <p:nvPr/>
        </p:nvSpPr>
        <p:spPr bwMode="auto">
          <a:xfrm>
            <a:off x="5929322" y="1649402"/>
            <a:ext cx="30003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출고예정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탭에서는 출고예정인 자료를 조회하여 출고등록을 할 수 있습니다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배송요청일자를 선택하고 조회합니다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ko-KR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S/N</a:t>
            </a:r>
            <a:r>
              <a:rPr lang="ko-KR" altLang="en-US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en-US" altLang="ko-KR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관리하는 업체인 경우</a:t>
            </a:r>
            <a:r>
              <a:rPr lang="en-US" altLang="ko-KR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u="sng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입고시</a:t>
            </a:r>
            <a:r>
              <a:rPr lang="ko-KR" altLang="en-US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등록한</a:t>
            </a:r>
            <a:r>
              <a:rPr lang="en-US" altLang="ko-KR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S/N </a:t>
            </a:r>
            <a:r>
              <a:rPr lang="ko-KR" altLang="en-US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와 해당상품의 실제 </a:t>
            </a:r>
            <a:r>
              <a:rPr lang="en-US" altLang="ko-KR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S/N</a:t>
            </a:r>
            <a:r>
              <a:rPr lang="ko-KR" altLang="en-US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가 다르다면</a:t>
            </a:r>
            <a:r>
              <a:rPr lang="en-US" altLang="ko-KR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u="sng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출고시에는</a:t>
            </a:r>
            <a:r>
              <a:rPr lang="ko-KR" altLang="en-US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반드시 </a:t>
            </a:r>
            <a:r>
              <a:rPr lang="en-US" altLang="ko-KR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S/N </a:t>
            </a:r>
            <a:r>
              <a:rPr lang="ko-KR" altLang="en-US" sz="1000" u="sng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변경후</a:t>
            </a:r>
            <a:r>
              <a:rPr lang="ko-KR" altLang="en-US" sz="100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출고합니다</a:t>
            </a:r>
            <a:endParaRPr lang="en-US" altLang="ko-KR" sz="1000" u="sng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출고할 상품과 출고일자를 선택하여 저장합니다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76274" y="2371718"/>
            <a:ext cx="133351" cy="134303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buBlip>
                <a:blip r:embed="rId4"/>
              </a:buBlip>
            </a:pPr>
            <a:endParaRPr lang="ko-KR" altLang="en-US" b="0" dirty="0" smtClean="0"/>
          </a:p>
        </p:txBody>
      </p:sp>
      <p:sp>
        <p:nvSpPr>
          <p:cNvPr id="12" name="직사각형 11"/>
          <p:cNvSpPr/>
          <p:nvPr/>
        </p:nvSpPr>
        <p:spPr bwMode="auto">
          <a:xfrm>
            <a:off x="5048253" y="2571743"/>
            <a:ext cx="533404" cy="113348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  <p:sp>
        <p:nvSpPr>
          <p:cNvPr id="14" name="Text Box 1077"/>
          <p:cNvSpPr txBox="1">
            <a:spLocks noChangeArrowheads="1"/>
          </p:cNvSpPr>
          <p:nvPr/>
        </p:nvSpPr>
        <p:spPr bwMode="auto">
          <a:xfrm>
            <a:off x="5929322" y="4100319"/>
            <a:ext cx="30003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4.	[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출고확정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탭에서는 </a:t>
            </a:r>
            <a:r>
              <a:rPr lang="ko-KR" altLang="en-US" sz="10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출고확정된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상품의 발주수량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출고수량 일자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검수여부 등을 확인합니다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 startAt="3"/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5.	</a:t>
            </a:r>
            <a:r>
              <a:rPr lang="ko-KR" altLang="en-US" sz="10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잘못기입된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S/N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등 수정해야 하는 경우나 출고정보가 잘못된 경우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해당 상품을 선택하여 삭제합니다 삭제된 내역은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출고예정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탭에서 다시 조회할 수 있습니다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552950" y="3743326"/>
            <a:ext cx="17335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solidFill>
                  <a:srgbClr val="FF0000"/>
                </a:solidFill>
              </a:rPr>
              <a:t>※  </a:t>
            </a:r>
            <a:r>
              <a:rPr lang="ko-KR" altLang="en-US" sz="900" dirty="0" smtClean="0">
                <a:solidFill>
                  <a:srgbClr val="FF0000"/>
                </a:solidFill>
              </a:rPr>
              <a:t>상품의 </a:t>
            </a:r>
            <a:r>
              <a:rPr lang="en-US" altLang="ko-KR" sz="900" dirty="0" smtClean="0">
                <a:solidFill>
                  <a:srgbClr val="FF0000"/>
                </a:solidFill>
              </a:rPr>
              <a:t>S/N </a:t>
            </a:r>
            <a:r>
              <a:rPr lang="ko-KR" altLang="en-US" sz="900" dirty="0" smtClean="0">
                <a:solidFill>
                  <a:srgbClr val="FF0000"/>
                </a:solidFill>
              </a:rPr>
              <a:t>입력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81000" y="711200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2.5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S/N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변경요청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077"/>
          <p:cNvSpPr txBox="1">
            <a:spLocks noChangeArrowheads="1"/>
          </p:cNvSpPr>
          <p:nvPr/>
        </p:nvSpPr>
        <p:spPr bwMode="auto">
          <a:xfrm>
            <a:off x="611560" y="1196752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상품의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S/N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를 변경하기 위해 요청하는 화면입니다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5286412" cy="46434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Text Box 1077"/>
          <p:cNvSpPr txBox="1">
            <a:spLocks noChangeArrowheads="1"/>
          </p:cNvSpPr>
          <p:nvPr/>
        </p:nvSpPr>
        <p:spPr bwMode="auto">
          <a:xfrm>
            <a:off x="5929322" y="1649402"/>
            <a:ext cx="30003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S/N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변경 요청할 상품정보를 불러옵니다        상품명이 입력되지 않으면 전체상품을 불러옵니다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 startAt="2"/>
            </a:pP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요청사유와 변경할 상품의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S/N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을 입력하고 저장합니다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3.	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요청한 정보를 조회합니다                        요청내역을 삭제 시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선택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을 체크 후 삭제합니다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5000628" y="2714620"/>
            <a:ext cx="642942" cy="1500198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3786182" y="2071677"/>
            <a:ext cx="2143140" cy="185739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1934" y="2357430"/>
            <a:ext cx="2214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rgbClr val="FF0000"/>
                </a:solidFill>
              </a:rPr>
              <a:t>※ </a:t>
            </a:r>
            <a:r>
              <a:rPr lang="ko-KR" altLang="en-US" sz="900" dirty="0" smtClean="0">
                <a:solidFill>
                  <a:srgbClr val="FF0000"/>
                </a:solidFill>
              </a:rPr>
              <a:t>요청사유와 변경할 </a:t>
            </a:r>
            <a:r>
              <a:rPr lang="en-US" altLang="ko-KR" sz="900" dirty="0" smtClean="0">
                <a:solidFill>
                  <a:srgbClr val="FF0000"/>
                </a:solidFill>
              </a:rPr>
              <a:t>S/N </a:t>
            </a:r>
            <a:r>
              <a:rPr lang="ko-KR" altLang="en-US" sz="900" dirty="0" smtClean="0">
                <a:solidFill>
                  <a:srgbClr val="FF0000"/>
                </a:solidFill>
              </a:rPr>
              <a:t>입력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sp>
        <p:nvSpPr>
          <p:cNvPr id="33" name="직사각형 32"/>
          <p:cNvSpPr/>
          <p:nvPr/>
        </p:nvSpPr>
        <p:spPr bwMode="auto">
          <a:xfrm>
            <a:off x="2500298" y="2419343"/>
            <a:ext cx="500066" cy="21431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81000" y="711200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2.6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S/N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요청승인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077"/>
          <p:cNvSpPr txBox="1">
            <a:spLocks noChangeArrowheads="1"/>
          </p:cNvSpPr>
          <p:nvPr/>
        </p:nvSpPr>
        <p:spPr bwMode="auto">
          <a:xfrm>
            <a:off x="611560" y="1196752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요청한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S/N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변경 승인여부를 조회하는 화면입니다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1077"/>
          <p:cNvSpPr txBox="1">
            <a:spLocks noChangeArrowheads="1"/>
          </p:cNvSpPr>
          <p:nvPr/>
        </p:nvSpPr>
        <p:spPr bwMode="auto">
          <a:xfrm>
            <a:off x="571472" y="4572008"/>
            <a:ext cx="728667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S/N </a:t>
            </a:r>
            <a:r>
              <a:rPr lang="ko-KR" altLang="en-US" sz="10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변경요청한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내역을 조회합니다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 startAt="2"/>
            </a:pP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요청내역이 승인되었다면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처리여부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승인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으로 표시됩니다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5000628" y="2714620"/>
            <a:ext cx="642942" cy="1500198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3786182" y="2071677"/>
            <a:ext cx="2143140" cy="185739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1934" y="2357430"/>
            <a:ext cx="2214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rgbClr val="FF0000"/>
                </a:solidFill>
              </a:rPr>
              <a:t>※ </a:t>
            </a:r>
            <a:r>
              <a:rPr lang="ko-KR" altLang="en-US" sz="900" dirty="0" smtClean="0">
                <a:solidFill>
                  <a:srgbClr val="FF0000"/>
                </a:solidFill>
              </a:rPr>
              <a:t>요청사유와 변경할 </a:t>
            </a:r>
            <a:r>
              <a:rPr lang="en-US" altLang="ko-KR" sz="900" dirty="0" smtClean="0">
                <a:solidFill>
                  <a:srgbClr val="FF0000"/>
                </a:solidFill>
              </a:rPr>
              <a:t>S/N </a:t>
            </a:r>
            <a:r>
              <a:rPr lang="ko-KR" altLang="en-US" sz="900" dirty="0" smtClean="0">
                <a:solidFill>
                  <a:srgbClr val="FF0000"/>
                </a:solidFill>
              </a:rPr>
              <a:t>입력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sp>
        <p:nvSpPr>
          <p:cNvPr id="33" name="직사각형 32"/>
          <p:cNvSpPr/>
          <p:nvPr/>
        </p:nvSpPr>
        <p:spPr bwMode="auto">
          <a:xfrm>
            <a:off x="2500298" y="2419343"/>
            <a:ext cx="500066" cy="21431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71612"/>
            <a:ext cx="7500990" cy="2857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직사각형 11"/>
          <p:cNvSpPr/>
          <p:nvPr/>
        </p:nvSpPr>
        <p:spPr bwMode="auto">
          <a:xfrm>
            <a:off x="7000892" y="2428868"/>
            <a:ext cx="428628" cy="785818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10" y="1571612"/>
            <a:ext cx="7492290" cy="28575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81000" y="711200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2.7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입출고현황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077"/>
          <p:cNvSpPr txBox="1">
            <a:spLocks noChangeArrowheads="1"/>
          </p:cNvSpPr>
          <p:nvPr/>
        </p:nvSpPr>
        <p:spPr bwMode="auto">
          <a:xfrm>
            <a:off x="611560" y="1196752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입출고현황을 조회하는 화면입니다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1077"/>
          <p:cNvSpPr txBox="1">
            <a:spLocks noChangeArrowheads="1"/>
          </p:cNvSpPr>
          <p:nvPr/>
        </p:nvSpPr>
        <p:spPr bwMode="auto">
          <a:xfrm>
            <a:off x="571472" y="4572008"/>
            <a:ext cx="750099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입출고 현황을 조회합니다  입출고 구분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수량 거래처 등의 정보를 확인할 수 있습니다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10" y="1571612"/>
            <a:ext cx="7492290" cy="28575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81000" y="711200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2.8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월별 발주 및 재고현황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077"/>
          <p:cNvSpPr txBox="1">
            <a:spLocks noChangeArrowheads="1"/>
          </p:cNvSpPr>
          <p:nvPr/>
        </p:nvSpPr>
        <p:spPr bwMode="auto">
          <a:xfrm>
            <a:off x="611560" y="1196752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발주 및 재고현황 내역을 월별로 집계하여 종합적으로 조회하는 화면입니다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1077"/>
          <p:cNvSpPr txBox="1">
            <a:spLocks noChangeArrowheads="1"/>
          </p:cNvSpPr>
          <p:nvPr/>
        </p:nvSpPr>
        <p:spPr bwMode="auto">
          <a:xfrm>
            <a:off x="571472" y="4572008"/>
            <a:ext cx="7500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월별 발주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재고 현황을 조회합니다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각 상품별 추가 매입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입고량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발주 수량 등의 종합적인 내역을 확인할 수 있습니다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	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500990" cy="2857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18</a:t>
            </a:fld>
            <a:endParaRPr lang="en-US" altLang="ko-KR"/>
          </a:p>
        </p:txBody>
      </p:sp>
      <p:sp>
        <p:nvSpPr>
          <p:cNvPr id="20528" name="Text Box 6"/>
          <p:cNvSpPr txBox="1">
            <a:spLocks noChangeArrowheads="1"/>
          </p:cNvSpPr>
          <p:nvPr/>
        </p:nvSpPr>
        <p:spPr bwMode="auto">
          <a:xfrm>
            <a:off x="-14536" y="2780928"/>
            <a:ext cx="915853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4500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4500" dirty="0" smtClean="0">
                <a:latin typeface="맑은 고딕" pitchFamily="50" charset="-127"/>
                <a:ea typeface="맑은 고딕" pitchFamily="50" charset="-127"/>
              </a:rPr>
              <a:t>재고관리</a:t>
            </a:r>
            <a:endParaRPr lang="ko-KR" altLang="en-US" sz="45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1000" y="7112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3.1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재고현황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상품재고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 Box 1077"/>
          <p:cNvSpPr txBox="1">
            <a:spLocks noChangeArrowheads="1"/>
          </p:cNvSpPr>
          <p:nvPr/>
        </p:nvSpPr>
        <p:spPr bwMode="auto">
          <a:xfrm>
            <a:off x="611560" y="1196752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상품재고를 조회하는 화면입니다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077"/>
          <p:cNvSpPr txBox="1">
            <a:spLocks noChangeArrowheads="1"/>
          </p:cNvSpPr>
          <p:nvPr/>
        </p:nvSpPr>
        <p:spPr bwMode="auto">
          <a:xfrm>
            <a:off x="714348" y="5000636"/>
            <a:ext cx="8080097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전산재고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현재 전산상에 등록되어 있는 상품의 재고수량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 startAt="2"/>
            </a:pP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입고예정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입고 예정인 상품의 수량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 startAt="3"/>
            </a:pP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출고대기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아직 출고확정이 안된 재고 수량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 startAt="3"/>
            </a:pP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출고가능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전산재고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정상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수량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–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출고대기 수량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       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5286412" cy="46434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Text Box 1077"/>
          <p:cNvSpPr txBox="1">
            <a:spLocks noChangeArrowheads="1"/>
          </p:cNvSpPr>
          <p:nvPr/>
        </p:nvSpPr>
        <p:spPr bwMode="auto">
          <a:xfrm>
            <a:off x="5929322" y="1649402"/>
            <a:ext cx="30003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1.	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조건을 선택하여 조회합니다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2.	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현재 사업장의 상품재고 수량을 확인할 수 있습니다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83968" y="6525344"/>
            <a:ext cx="216024" cy="332656"/>
          </a:xfrm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2</a:t>
            </a:fld>
            <a:endParaRPr lang="en-US" altLang="ko-KR" dirty="0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714612" y="642918"/>
            <a:ext cx="3346450" cy="408183"/>
          </a:xfrm>
          <a:prstGeom prst="ribbon">
            <a:avLst>
              <a:gd name="adj1" fmla="val 12500"/>
              <a:gd name="adj2" fmla="val 50667"/>
            </a:avLst>
          </a:prstGeom>
          <a:gradFill rotWithShape="0">
            <a:gsLst>
              <a:gs pos="0">
                <a:srgbClr val="8A4500"/>
              </a:gs>
              <a:gs pos="50000">
                <a:srgbClr val="FFFFFF"/>
              </a:gs>
              <a:gs pos="100000">
                <a:srgbClr val="8A4500"/>
              </a:gs>
            </a:gsLst>
            <a:lin ang="0" scaled="1"/>
          </a:gradFill>
          <a:ln w="9525">
            <a:solidFill>
              <a:srgbClr val="8A4500"/>
            </a:solidFill>
            <a:round/>
            <a:headEnd/>
            <a:tailEnd/>
          </a:ln>
        </p:spPr>
        <p:txBody>
          <a:bodyPr lIns="81711" tIns="40855" rIns="81711" bIns="40855" anchor="ctr">
            <a:spAutoFit/>
          </a:bodyPr>
          <a:lstStyle/>
          <a:p>
            <a:pPr algn="ctr"/>
            <a:r>
              <a:rPr lang="ko-KR" altLang="en-US" sz="1800" dirty="0" smtClean="0"/>
              <a:t>목    </a:t>
            </a:r>
            <a:r>
              <a:rPr lang="ko-KR" altLang="en-US" sz="1800" dirty="0"/>
              <a:t>차</a:t>
            </a:r>
          </a:p>
        </p:txBody>
      </p:sp>
      <p:sp>
        <p:nvSpPr>
          <p:cNvPr id="9" name="Rectangle 30"/>
          <p:cNvSpPr>
            <a:spLocks noGrp="1" noChangeArrowheads="1"/>
          </p:cNvSpPr>
          <p:nvPr>
            <p:ph sz="half" idx="4294967295"/>
          </p:nvPr>
        </p:nvSpPr>
        <p:spPr>
          <a:xfrm>
            <a:off x="3338504" y="3054358"/>
            <a:ext cx="357190" cy="2984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10</a:t>
            </a:r>
            <a:endParaRPr lang="en-US" altLang="ko-KR" sz="13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Text Box 1077"/>
          <p:cNvSpPr txBox="1">
            <a:spLocks noChangeArrowheads="1"/>
          </p:cNvSpPr>
          <p:nvPr/>
        </p:nvSpPr>
        <p:spPr bwMode="auto">
          <a:xfrm>
            <a:off x="1475656" y="1473602"/>
            <a:ext cx="2071702" cy="456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프로그램설치 </a:t>
            </a: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………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참고   </a:t>
            </a: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…………………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기준정보</a:t>
            </a:r>
            <a:endParaRPr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상품정보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…………….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입출고관리</a:t>
            </a: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	              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        </a:t>
            </a:r>
          </a:p>
          <a:p>
            <a:pPr marL="342900" indent="-342900">
              <a:spcBef>
                <a:spcPct val="50000"/>
              </a:spcBef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입고예정현황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……….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출고예정현황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……….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입고확정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……………..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-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출고확정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……………..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S/N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변경요청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...........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- S/N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요청승인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……….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입출고현황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…………..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월별발주 및 재고현황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	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재고관리</a:t>
            </a: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	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-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상품재고  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………….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-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로케이션재고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...……    </a:t>
            </a:r>
          </a:p>
        </p:txBody>
      </p:sp>
      <p:sp>
        <p:nvSpPr>
          <p:cNvPr id="24" name="Rectangle 30"/>
          <p:cNvSpPr>
            <a:spLocks noGrp="1" noChangeArrowheads="1"/>
          </p:cNvSpPr>
          <p:nvPr>
            <p:ph sz="half" idx="4294967295"/>
          </p:nvPr>
        </p:nvSpPr>
        <p:spPr>
          <a:xfrm>
            <a:off x="3394957" y="1857364"/>
            <a:ext cx="285749" cy="2984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4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ko-KR" sz="13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Rectangle 30"/>
          <p:cNvSpPr>
            <a:spLocks noGrp="1" noChangeArrowheads="1"/>
          </p:cNvSpPr>
          <p:nvPr>
            <p:ph sz="half" idx="4294967295"/>
          </p:nvPr>
        </p:nvSpPr>
        <p:spPr>
          <a:xfrm>
            <a:off x="3333044" y="3873514"/>
            <a:ext cx="357190" cy="2984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13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ko-KR" sz="13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Rectangle 30"/>
          <p:cNvSpPr>
            <a:spLocks noGrp="1" noChangeArrowheads="1"/>
          </p:cNvSpPr>
          <p:nvPr>
            <p:ph sz="half" idx="4294967295"/>
          </p:nvPr>
        </p:nvSpPr>
        <p:spPr>
          <a:xfrm>
            <a:off x="3333044" y="4168791"/>
            <a:ext cx="357190" cy="2984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13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ko-KR" sz="13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Rectangle 30"/>
          <p:cNvSpPr>
            <a:spLocks noGrp="1" noChangeArrowheads="1"/>
          </p:cNvSpPr>
          <p:nvPr>
            <p:ph sz="half" idx="4294967295"/>
          </p:nvPr>
        </p:nvSpPr>
        <p:spPr>
          <a:xfrm>
            <a:off x="3333044" y="4425968"/>
            <a:ext cx="357190" cy="2984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15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ko-KR" sz="13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" name="Rectangle 30"/>
          <p:cNvSpPr>
            <a:spLocks noGrp="1" noChangeArrowheads="1"/>
          </p:cNvSpPr>
          <p:nvPr>
            <p:ph sz="half" idx="4294967295"/>
          </p:nvPr>
        </p:nvSpPr>
        <p:spPr>
          <a:xfrm>
            <a:off x="3338504" y="3330585"/>
            <a:ext cx="381700" cy="2984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11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ko-KR" sz="13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30"/>
          <p:cNvSpPr>
            <a:spLocks noGrp="1" noChangeArrowheads="1"/>
          </p:cNvSpPr>
          <p:nvPr>
            <p:ph sz="half" idx="4294967295"/>
          </p:nvPr>
        </p:nvSpPr>
        <p:spPr>
          <a:xfrm>
            <a:off x="3338504" y="3606812"/>
            <a:ext cx="457203" cy="2984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12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ko-KR" sz="13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30"/>
          <p:cNvSpPr>
            <a:spLocks noGrp="1" noChangeArrowheads="1"/>
          </p:cNvSpPr>
          <p:nvPr>
            <p:ph sz="half" idx="4294967295"/>
          </p:nvPr>
        </p:nvSpPr>
        <p:spPr>
          <a:xfrm>
            <a:off x="3390895" y="1558923"/>
            <a:ext cx="285749" cy="2984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3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ko-KR" sz="13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Rectangle 30"/>
          <p:cNvSpPr>
            <a:spLocks noGrp="1" noChangeArrowheads="1"/>
          </p:cNvSpPr>
          <p:nvPr>
            <p:ph sz="half" idx="4294967295"/>
          </p:nvPr>
        </p:nvSpPr>
        <p:spPr>
          <a:xfrm>
            <a:off x="3338504" y="4691071"/>
            <a:ext cx="357190" cy="2984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16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ko-KR" sz="13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Rectangle 30"/>
          <p:cNvSpPr>
            <a:spLocks noGrp="1" noChangeArrowheads="1"/>
          </p:cNvSpPr>
          <p:nvPr>
            <p:ph sz="half" idx="4294967295"/>
          </p:nvPr>
        </p:nvSpPr>
        <p:spPr>
          <a:xfrm>
            <a:off x="3338504" y="4948248"/>
            <a:ext cx="357190" cy="2984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17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ko-KR" sz="13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Rectangle 30"/>
          <p:cNvSpPr>
            <a:spLocks noGrp="1" noChangeArrowheads="1"/>
          </p:cNvSpPr>
          <p:nvPr>
            <p:ph sz="half" idx="4294967295"/>
          </p:nvPr>
        </p:nvSpPr>
        <p:spPr>
          <a:xfrm>
            <a:off x="3409942" y="2490781"/>
            <a:ext cx="285749" cy="2984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8</a:t>
            </a:r>
            <a:endParaRPr lang="en-US" altLang="ko-KR" sz="13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Rectangle 30"/>
          <p:cNvSpPr>
            <a:spLocks noGrp="1" noChangeArrowheads="1"/>
          </p:cNvSpPr>
          <p:nvPr>
            <p:ph sz="half" idx="4294967295"/>
          </p:nvPr>
        </p:nvSpPr>
        <p:spPr>
          <a:xfrm>
            <a:off x="3338504" y="5535638"/>
            <a:ext cx="357190" cy="2984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19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ko-KR" sz="13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Rectangle 30"/>
          <p:cNvSpPr>
            <a:spLocks noGrp="1" noChangeArrowheads="1"/>
          </p:cNvSpPr>
          <p:nvPr>
            <p:ph sz="half" idx="4294967295"/>
          </p:nvPr>
        </p:nvSpPr>
        <p:spPr>
          <a:xfrm>
            <a:off x="3328979" y="5816628"/>
            <a:ext cx="357190" cy="2984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20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ko-KR" sz="13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1000" y="7112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3.2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재고현황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로케이션재고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 Box 1077"/>
          <p:cNvSpPr txBox="1">
            <a:spLocks noChangeArrowheads="1"/>
          </p:cNvSpPr>
          <p:nvPr/>
        </p:nvSpPr>
        <p:spPr bwMode="auto">
          <a:xfrm>
            <a:off x="611560" y="1196752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상품의 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S/N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별 재고 현황을 조회하는 화면입니다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1077"/>
          <p:cNvSpPr txBox="1">
            <a:spLocks noChangeArrowheads="1"/>
          </p:cNvSpPr>
          <p:nvPr/>
        </p:nvSpPr>
        <p:spPr bwMode="auto">
          <a:xfrm>
            <a:off x="706745" y="5429264"/>
            <a:ext cx="808009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조건을 선택하여 상품별 재고현황을 조회합니다 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상품의 시리얼번호와 재고수량을 확인할 수 있습니다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5286412" cy="46434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Text Box 1077"/>
          <p:cNvSpPr txBox="1">
            <a:spLocks noChangeArrowheads="1"/>
          </p:cNvSpPr>
          <p:nvPr/>
        </p:nvSpPr>
        <p:spPr bwMode="auto">
          <a:xfrm>
            <a:off x="5929322" y="1649402"/>
            <a:ext cx="30003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조건을 선택하여 조회합니다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S/N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별 재고수량을 확인할 수 있습니다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21</a:t>
            </a:fld>
            <a:endParaRPr lang="en-US" altLang="ko-KR"/>
          </a:p>
        </p:txBody>
      </p:sp>
      <p:sp>
        <p:nvSpPr>
          <p:cNvPr id="20528" name="Text Box 6"/>
          <p:cNvSpPr txBox="1">
            <a:spLocks noChangeArrowheads="1"/>
          </p:cNvSpPr>
          <p:nvPr/>
        </p:nvSpPr>
        <p:spPr bwMode="auto">
          <a:xfrm>
            <a:off x="-14536" y="2780928"/>
            <a:ext cx="91585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ko-KR" altLang="en-US" sz="6000" dirty="0" smtClean="0">
                <a:latin typeface="맑은 고딕" pitchFamily="50" charset="-127"/>
                <a:ea typeface="맑은 고딕" pitchFamily="50" charset="-127"/>
              </a:rPr>
              <a:t>감사합니다</a:t>
            </a:r>
            <a:r>
              <a:rPr lang="en-US" altLang="ko-KR" sz="6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6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83968" y="6525344"/>
            <a:ext cx="216024" cy="332656"/>
          </a:xfrm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3</a:t>
            </a:fld>
            <a:endParaRPr lang="en-US" altLang="ko-KR" dirty="0"/>
          </a:p>
        </p:txBody>
      </p:sp>
      <p:sp>
        <p:nvSpPr>
          <p:cNvPr id="20528" name="Text Box 6"/>
          <p:cNvSpPr txBox="1">
            <a:spLocks noChangeArrowheads="1"/>
          </p:cNvSpPr>
          <p:nvPr/>
        </p:nvSpPr>
        <p:spPr bwMode="auto">
          <a:xfrm>
            <a:off x="381000" y="7112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※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프로그램 설치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1077"/>
          <p:cNvSpPr txBox="1">
            <a:spLocks noChangeArrowheads="1"/>
          </p:cNvSpPr>
          <p:nvPr/>
        </p:nvSpPr>
        <p:spPr bwMode="auto">
          <a:xfrm>
            <a:off x="611560" y="1285860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인터넷 창을 열고 아래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URL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을 입력하면 프로그램을 다운로드 할 수 있습니다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077"/>
          <p:cNvSpPr txBox="1">
            <a:spLocks noChangeArrowheads="1"/>
          </p:cNvSpPr>
          <p:nvPr/>
        </p:nvSpPr>
        <p:spPr bwMode="auto">
          <a:xfrm>
            <a:off x="611560" y="1714488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   URL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-  www.realsystem.co.kr/nh_wms/nhwms_setup.htm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7500990" cy="26432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3500438"/>
            <a:ext cx="2286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※ </a:t>
            </a:r>
            <a:r>
              <a:rPr lang="ko-KR" altLang="en-US" sz="1000" dirty="0" smtClean="0">
                <a:solidFill>
                  <a:srgbClr val="FF0000"/>
                </a:solidFill>
              </a:rPr>
              <a:t>경로 </a:t>
            </a:r>
            <a:r>
              <a:rPr lang="ko-KR" altLang="en-US" sz="1000" dirty="0" err="1" smtClean="0">
                <a:solidFill>
                  <a:srgbClr val="FF0000"/>
                </a:solidFill>
              </a:rPr>
              <a:t>입력후</a:t>
            </a:r>
            <a:r>
              <a:rPr lang="ko-KR" altLang="en-US" sz="1000" dirty="0" smtClean="0">
                <a:solidFill>
                  <a:srgbClr val="FF0000"/>
                </a:solidFill>
              </a:rPr>
              <a:t> 프로그램 설치화면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76078" y="4338840"/>
            <a:ext cx="1000132" cy="28575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  <p:sp>
        <p:nvSpPr>
          <p:cNvPr id="11" name="Text Box 1077"/>
          <p:cNvSpPr txBox="1">
            <a:spLocks noChangeArrowheads="1"/>
          </p:cNvSpPr>
          <p:nvPr/>
        </p:nvSpPr>
        <p:spPr bwMode="auto">
          <a:xfrm>
            <a:off x="714348" y="5072074"/>
            <a:ext cx="8001056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1.	[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기초필수파일설치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 , [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응용프로그램설치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를 클릭하여 프로그램 실행에 필요한 파일을 다운로드 합니다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     ※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파일을 직접실행이 아닌 다운로드를 선택하여 저장합니다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     ※ OS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가 윈도우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7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이상인 경우라면 설치파일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- &gt;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마우스 오른쪽 버튼 클릭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-&gt; [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관리자 권한으로 실행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으로 반드시 실행하세요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2.	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설치가 끝났다면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시작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을 눌러 프로그램을 시작하세요 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85560" y="4071942"/>
            <a:ext cx="238617" cy="142876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  <p:grpSp>
        <p:nvGrpSpPr>
          <p:cNvPr id="3" name="그룹 18"/>
          <p:cNvGrpSpPr/>
          <p:nvPr/>
        </p:nvGrpSpPr>
        <p:grpSpPr>
          <a:xfrm>
            <a:off x="571472" y="4357694"/>
            <a:ext cx="201544" cy="207195"/>
            <a:chOff x="7579720" y="3272554"/>
            <a:chExt cx="376656" cy="479863"/>
          </a:xfrm>
        </p:grpSpPr>
        <p:sp>
          <p:nvSpPr>
            <p:cNvPr id="16" name="TextBox 15"/>
            <p:cNvSpPr txBox="1"/>
            <p:nvPr/>
          </p:nvSpPr>
          <p:spPr>
            <a:xfrm>
              <a:off x="7579720" y="3272554"/>
              <a:ext cx="270031" cy="460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solidFill>
                    <a:srgbClr val="FF0000"/>
                  </a:solidFill>
                </a:rPr>
                <a:t>1</a:t>
              </a:r>
              <a:endParaRPr lang="ko-KR" alt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17" name="타원 16"/>
            <p:cNvSpPr/>
            <p:nvPr/>
          </p:nvSpPr>
          <p:spPr bwMode="auto">
            <a:xfrm>
              <a:off x="7596336" y="3392377"/>
              <a:ext cx="360040" cy="360040"/>
            </a:xfrm>
            <a:prstGeom prst="ellips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</a:pPr>
              <a:endPara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굴림체" pitchFamily="49" charset="-127"/>
              </a:endParaRPr>
            </a:p>
          </p:txBody>
        </p:sp>
      </p:grpSp>
      <p:grpSp>
        <p:nvGrpSpPr>
          <p:cNvPr id="4" name="그룹 18"/>
          <p:cNvGrpSpPr/>
          <p:nvPr/>
        </p:nvGrpSpPr>
        <p:grpSpPr>
          <a:xfrm>
            <a:off x="2910072" y="3810494"/>
            <a:ext cx="201544" cy="230832"/>
            <a:chOff x="7579720" y="3272554"/>
            <a:chExt cx="376656" cy="534606"/>
          </a:xfrm>
        </p:grpSpPr>
        <p:sp>
          <p:nvSpPr>
            <p:cNvPr id="19" name="TextBox 18"/>
            <p:cNvSpPr txBox="1"/>
            <p:nvPr/>
          </p:nvSpPr>
          <p:spPr>
            <a:xfrm>
              <a:off x="7579720" y="3272554"/>
              <a:ext cx="270030" cy="534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solidFill>
                    <a:srgbClr val="FF0000"/>
                  </a:solidFill>
                </a:rPr>
                <a:t>2</a:t>
              </a:r>
              <a:endParaRPr lang="ko-KR" alt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20" name="타원 19"/>
            <p:cNvSpPr/>
            <p:nvPr/>
          </p:nvSpPr>
          <p:spPr bwMode="auto">
            <a:xfrm>
              <a:off x="7596336" y="3392377"/>
              <a:ext cx="360040" cy="360040"/>
            </a:xfrm>
            <a:prstGeom prst="ellips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</a:pPr>
              <a:endPara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굴림체" pitchFamily="49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333345" y="773652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lang="en-US" altLang="ko-KR" sz="15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※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참고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800" dirty="0" err="1" smtClean="0">
                <a:latin typeface="맑은 고딕" pitchFamily="50" charset="-127"/>
                <a:ea typeface="맑은 고딕" pitchFamily="50" charset="-127"/>
              </a:rPr>
              <a:t>모든화면에서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적용되는 기능입니다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 Box 1077"/>
          <p:cNvSpPr txBox="1">
            <a:spLocks noChangeArrowheads="1"/>
          </p:cNvSpPr>
          <p:nvPr/>
        </p:nvSpPr>
        <p:spPr bwMode="auto">
          <a:xfrm>
            <a:off x="714348" y="1142984"/>
            <a:ext cx="80724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1.	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조회가 가능한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그리드가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있는 화면 중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Ctrl + F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키를 누르면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검색창이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활성화 됩니다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검색어를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입력하여 찾을 수 있습니다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5715040" cy="9286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5" name="Text Box 1077"/>
          <p:cNvSpPr txBox="1">
            <a:spLocks noChangeArrowheads="1"/>
          </p:cNvSpPr>
          <p:nvPr/>
        </p:nvSpPr>
        <p:spPr bwMode="auto">
          <a:xfrm>
            <a:off x="714348" y="1428736"/>
            <a:ext cx="490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7" y="1500174"/>
            <a:ext cx="5715040" cy="776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714744" y="1785926"/>
            <a:ext cx="20002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</a:rPr>
              <a:t> </a:t>
            </a:r>
            <a:r>
              <a:rPr lang="en-US" altLang="ko-KR" sz="15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Ctrl + F</a:t>
            </a:r>
            <a:endParaRPr lang="ko-KR" altLang="en-US" sz="1500" dirty="0">
              <a:solidFill>
                <a:srgbClr val="FF0000"/>
              </a:solidFill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 rot="5400000">
            <a:off x="4036215" y="2393149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077"/>
          <p:cNvSpPr txBox="1">
            <a:spLocks noChangeArrowheads="1"/>
          </p:cNvSpPr>
          <p:nvPr/>
        </p:nvSpPr>
        <p:spPr bwMode="auto">
          <a:xfrm>
            <a:off x="714348" y="4111473"/>
            <a:ext cx="80724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2.	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조회가 가능한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그리드가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있는 화면에서 필터 및 정렬 기능을 사용할 수 있습니다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 Box 1077"/>
          <p:cNvSpPr txBox="1">
            <a:spLocks noChangeArrowheads="1"/>
          </p:cNvSpPr>
          <p:nvPr/>
        </p:nvSpPr>
        <p:spPr bwMode="auto">
          <a:xfrm>
            <a:off x="714348" y="4500570"/>
            <a:ext cx="490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7" y="4572008"/>
            <a:ext cx="5715040" cy="776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9" name="직사각형 18"/>
          <p:cNvSpPr/>
          <p:nvPr/>
        </p:nvSpPr>
        <p:spPr bwMode="auto">
          <a:xfrm>
            <a:off x="3119427" y="4572008"/>
            <a:ext cx="142876" cy="21431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2714612" y="4572008"/>
            <a:ext cx="142876" cy="21431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744" y="5606165"/>
            <a:ext cx="20002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smtClean="0">
                <a:solidFill>
                  <a:srgbClr val="FF0000"/>
                </a:solidFill>
              </a:rPr>
              <a:t> </a:t>
            </a:r>
            <a:r>
              <a:rPr lang="ko-KR" altLang="en-US" sz="1500" dirty="0" smtClean="0">
                <a:solidFill>
                  <a:srgbClr val="FF0000"/>
                </a:solidFill>
              </a:rPr>
              <a:t>필터</a:t>
            </a:r>
            <a:endParaRPr lang="ko-KR" altLang="en-US" sz="15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7422" y="5591190"/>
            <a:ext cx="20002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</a:rPr>
              <a:t> </a:t>
            </a:r>
            <a:r>
              <a:rPr lang="ko-KR" altLang="en-US" sz="1500" dirty="0" smtClean="0">
                <a:solidFill>
                  <a:srgbClr val="FF0000"/>
                </a:solidFill>
              </a:rPr>
              <a:t>정렬</a:t>
            </a:r>
            <a:endParaRPr lang="ko-KR" altLang="en-US" sz="1500" dirty="0">
              <a:solidFill>
                <a:srgbClr val="FF0000"/>
              </a:solidFill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rot="16200000" flipH="1">
            <a:off x="3251191" y="4965711"/>
            <a:ext cx="571504" cy="4984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rot="5400000">
            <a:off x="2501092" y="5214156"/>
            <a:ext cx="57150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6190"/>
            <a:ext cx="3571900" cy="22860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071546"/>
            <a:ext cx="6999453" cy="26432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8" name="Text Box 1077"/>
          <p:cNvSpPr txBox="1">
            <a:spLocks noChangeArrowheads="1"/>
          </p:cNvSpPr>
          <p:nvPr/>
        </p:nvSpPr>
        <p:spPr bwMode="auto">
          <a:xfrm>
            <a:off x="719666" y="571480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3. 	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화면 중 엑셀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인쇄 버튼이 활성화 되어있는 경우에는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조회내역을 엑셀로 다운받거나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인쇄할 수 있습니다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4286248" y="1071546"/>
            <a:ext cx="566740" cy="13811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3643306" y="1071546"/>
            <a:ext cx="620811" cy="13811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884" y="5643578"/>
            <a:ext cx="2000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※ </a:t>
            </a:r>
            <a:r>
              <a:rPr lang="ko-KR" altLang="en-US" sz="1000" dirty="0" smtClean="0">
                <a:solidFill>
                  <a:srgbClr val="FF0000"/>
                </a:solidFill>
              </a:rPr>
              <a:t>인쇄버튼 </a:t>
            </a:r>
            <a:r>
              <a:rPr lang="ko-KR" altLang="en-US" sz="1000" dirty="0" err="1" smtClean="0">
                <a:solidFill>
                  <a:srgbClr val="FF0000"/>
                </a:solidFill>
              </a:rPr>
              <a:t>클릭시</a:t>
            </a:r>
            <a:r>
              <a:rPr lang="ko-KR" altLang="en-US" sz="1000" dirty="0" smtClean="0">
                <a:solidFill>
                  <a:srgbClr val="FF0000"/>
                </a:solidFill>
              </a:rPr>
              <a:t> </a:t>
            </a:r>
            <a:r>
              <a:rPr lang="ko-KR" altLang="en-US" sz="1000" dirty="0" err="1" smtClean="0">
                <a:solidFill>
                  <a:srgbClr val="FF0000"/>
                </a:solidFill>
              </a:rPr>
              <a:t>미리보기</a:t>
            </a:r>
            <a:r>
              <a:rPr lang="ko-KR" altLang="en-US" sz="1000" dirty="0" smtClean="0">
                <a:solidFill>
                  <a:srgbClr val="FF0000"/>
                </a:solidFill>
              </a:rPr>
              <a:t> 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 rot="5400000">
            <a:off x="2214546" y="2071678"/>
            <a:ext cx="2500330" cy="9286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rot="16200000" flipH="1">
            <a:off x="3857620" y="2000240"/>
            <a:ext cx="2500330" cy="10715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077"/>
          <p:cNvSpPr txBox="1">
            <a:spLocks noChangeArrowheads="1"/>
          </p:cNvSpPr>
          <p:nvPr/>
        </p:nvSpPr>
        <p:spPr bwMode="auto">
          <a:xfrm>
            <a:off x="642910" y="968201"/>
            <a:ext cx="490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예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786190"/>
            <a:ext cx="3286148" cy="22574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857356" y="5643578"/>
            <a:ext cx="2000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※ </a:t>
            </a:r>
            <a:r>
              <a:rPr lang="ko-KR" altLang="en-US" sz="1000" dirty="0" smtClean="0">
                <a:solidFill>
                  <a:srgbClr val="FF0000"/>
                </a:solidFill>
              </a:rPr>
              <a:t>엑셀버튼 클릭 시 엑셀저장 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495445"/>
            <a:ext cx="4225181" cy="21431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8" name="Text Box 1077"/>
          <p:cNvSpPr txBox="1">
            <a:spLocks noChangeArrowheads="1"/>
          </p:cNvSpPr>
          <p:nvPr/>
        </p:nvSpPr>
        <p:spPr bwMode="auto">
          <a:xfrm>
            <a:off x="719666" y="571480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4. 	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파일 업로드 기능이 있는 화면에서는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업로드할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양식을 다운받은 후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파일을 작성하고 업로드 합니다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3429000"/>
            <a:ext cx="3214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※ </a:t>
            </a:r>
            <a:r>
              <a:rPr lang="ko-KR" altLang="en-US" sz="1000" dirty="0" smtClean="0">
                <a:solidFill>
                  <a:srgbClr val="FF0000"/>
                </a:solidFill>
              </a:rPr>
              <a:t>상단은 등록예시  </a:t>
            </a:r>
            <a:r>
              <a:rPr lang="en-US" altLang="ko-KR" sz="1000" dirty="0" smtClean="0">
                <a:solidFill>
                  <a:srgbClr val="FF0000"/>
                </a:solidFill>
              </a:rPr>
              <a:t>&gt; </a:t>
            </a:r>
            <a:r>
              <a:rPr lang="ko-KR" altLang="en-US" sz="1000" dirty="0" smtClean="0">
                <a:solidFill>
                  <a:srgbClr val="FF0000"/>
                </a:solidFill>
              </a:rPr>
              <a:t>등록할 내역 </a:t>
            </a:r>
            <a:r>
              <a:rPr lang="ko-KR" altLang="en-US" sz="1000" dirty="0" err="1" smtClean="0">
                <a:solidFill>
                  <a:srgbClr val="FF0000"/>
                </a:solidFill>
              </a:rPr>
              <a:t>작업후</a:t>
            </a:r>
            <a:r>
              <a:rPr lang="ko-KR" altLang="en-US" sz="1000" dirty="0" smtClean="0">
                <a:solidFill>
                  <a:srgbClr val="FF0000"/>
                </a:solidFill>
              </a:rPr>
              <a:t> 저장</a:t>
            </a:r>
            <a:r>
              <a:rPr lang="en-US" altLang="ko-KR" sz="1000" dirty="0" smtClean="0">
                <a:solidFill>
                  <a:srgbClr val="FF0000"/>
                </a:solidFill>
              </a:rPr>
              <a:t> 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17" name="Text Box 1077"/>
          <p:cNvSpPr txBox="1">
            <a:spLocks noChangeArrowheads="1"/>
          </p:cNvSpPr>
          <p:nvPr/>
        </p:nvSpPr>
        <p:spPr bwMode="auto">
          <a:xfrm>
            <a:off x="642910" y="968201"/>
            <a:ext cx="490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예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000108"/>
            <a:ext cx="7143800" cy="342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495445"/>
            <a:ext cx="2720065" cy="21478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500166" y="3429000"/>
            <a:ext cx="2000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※ </a:t>
            </a:r>
            <a:r>
              <a:rPr lang="ko-KR" altLang="en-US" sz="1000" dirty="0" smtClean="0">
                <a:solidFill>
                  <a:srgbClr val="FF0000"/>
                </a:solidFill>
              </a:rPr>
              <a:t>양식클릭 </a:t>
            </a:r>
            <a:r>
              <a:rPr lang="en-US" altLang="ko-KR" sz="1000" dirty="0" smtClean="0">
                <a:solidFill>
                  <a:srgbClr val="FF0000"/>
                </a:solidFill>
              </a:rPr>
              <a:t> &gt;  </a:t>
            </a:r>
            <a:r>
              <a:rPr lang="ko-KR" altLang="en-US" sz="1000" dirty="0" smtClean="0">
                <a:solidFill>
                  <a:srgbClr val="FF0000"/>
                </a:solidFill>
              </a:rPr>
              <a:t>파일저장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3643306" y="2643182"/>
            <a:ext cx="42862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3714752"/>
            <a:ext cx="7143800" cy="26910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357290" y="6000768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1 . </a:t>
            </a:r>
            <a:r>
              <a:rPr lang="ko-KR" altLang="en-US" sz="1000" dirty="0" smtClean="0">
                <a:solidFill>
                  <a:srgbClr val="FF0000"/>
                </a:solidFill>
              </a:rPr>
              <a:t>저장한 파일을 </a:t>
            </a:r>
            <a:r>
              <a:rPr lang="en-US" altLang="ko-KR" sz="1000" dirty="0" smtClean="0">
                <a:solidFill>
                  <a:srgbClr val="FF0000"/>
                </a:solidFill>
              </a:rPr>
              <a:t>[</a:t>
            </a:r>
            <a:r>
              <a:rPr lang="ko-KR" altLang="en-US" sz="1000" dirty="0" smtClean="0">
                <a:solidFill>
                  <a:srgbClr val="FF0000"/>
                </a:solidFill>
              </a:rPr>
              <a:t>찾아보기</a:t>
            </a:r>
            <a:r>
              <a:rPr lang="en-US" altLang="ko-KR" sz="1000" dirty="0" smtClean="0">
                <a:solidFill>
                  <a:srgbClr val="FF0000"/>
                </a:solidFill>
              </a:rPr>
              <a:t>] </a:t>
            </a:r>
            <a:r>
              <a:rPr lang="ko-KR" altLang="en-US" sz="1000" dirty="0" smtClean="0">
                <a:solidFill>
                  <a:srgbClr val="FF0000"/>
                </a:solidFill>
              </a:rPr>
              <a:t>를 클릭하여 불러온 후 </a:t>
            </a:r>
            <a:r>
              <a:rPr lang="en-US" altLang="ko-KR" sz="1000" dirty="0" smtClean="0">
                <a:solidFill>
                  <a:srgbClr val="FF0000"/>
                </a:solidFill>
              </a:rPr>
              <a:t>, [</a:t>
            </a:r>
            <a:r>
              <a:rPr lang="ko-KR" altLang="en-US" sz="1000" dirty="0" smtClean="0">
                <a:solidFill>
                  <a:srgbClr val="FF0000"/>
                </a:solidFill>
              </a:rPr>
              <a:t>업로드</a:t>
            </a:r>
            <a:r>
              <a:rPr lang="en-US" altLang="ko-KR" sz="1000" dirty="0" smtClean="0">
                <a:solidFill>
                  <a:srgbClr val="FF0000"/>
                </a:solidFill>
              </a:rPr>
              <a:t>] </a:t>
            </a:r>
            <a:r>
              <a:rPr lang="ko-KR" altLang="en-US" sz="1000" dirty="0" smtClean="0">
                <a:solidFill>
                  <a:srgbClr val="FF0000"/>
                </a:solidFill>
              </a:rPr>
              <a:t>버튼 클릭 </a:t>
            </a:r>
            <a:r>
              <a:rPr lang="en-US" altLang="ko-KR" sz="1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2.  [</a:t>
            </a:r>
            <a:r>
              <a:rPr lang="ko-KR" altLang="en-US" sz="1000" dirty="0" err="1" smtClean="0">
                <a:solidFill>
                  <a:srgbClr val="FF0000"/>
                </a:solidFill>
              </a:rPr>
              <a:t>행추가</a:t>
            </a:r>
            <a:r>
              <a:rPr lang="en-US" altLang="ko-KR" sz="1000" dirty="0" smtClean="0">
                <a:solidFill>
                  <a:srgbClr val="FF0000"/>
                </a:solidFill>
              </a:rPr>
              <a:t>] , [</a:t>
            </a:r>
            <a:r>
              <a:rPr lang="ko-KR" altLang="en-US" sz="1000" dirty="0" err="1" smtClean="0">
                <a:solidFill>
                  <a:srgbClr val="FF0000"/>
                </a:solidFill>
              </a:rPr>
              <a:t>행삭제</a:t>
            </a:r>
            <a:r>
              <a:rPr lang="en-US" altLang="ko-KR" sz="1000" dirty="0" smtClean="0">
                <a:solidFill>
                  <a:srgbClr val="FF0000"/>
                </a:solidFill>
              </a:rPr>
              <a:t>] </a:t>
            </a:r>
            <a:r>
              <a:rPr lang="ko-KR" altLang="en-US" sz="1000" dirty="0" smtClean="0">
                <a:solidFill>
                  <a:srgbClr val="FF0000"/>
                </a:solidFill>
              </a:rPr>
              <a:t>로 파일을 직접 등록</a:t>
            </a:r>
            <a:r>
              <a:rPr lang="en-US" altLang="ko-KR" sz="1000" dirty="0" smtClean="0">
                <a:solidFill>
                  <a:srgbClr val="FF0000"/>
                </a:solidFill>
              </a:rPr>
              <a:t> </a:t>
            </a:r>
            <a:r>
              <a:rPr lang="ko-KR" altLang="en-US" sz="1000" dirty="0" smtClean="0">
                <a:solidFill>
                  <a:srgbClr val="FF0000"/>
                </a:solidFill>
              </a:rPr>
              <a:t>및 삭제</a:t>
            </a:r>
            <a:r>
              <a:rPr lang="en-US" altLang="ko-KR" sz="1000" dirty="0" smtClean="0">
                <a:solidFill>
                  <a:srgbClr val="FF0000"/>
                </a:solidFill>
              </a:rPr>
              <a:t>.  [</a:t>
            </a:r>
            <a:r>
              <a:rPr lang="ko-KR" altLang="en-US" sz="1000" dirty="0" smtClean="0">
                <a:solidFill>
                  <a:srgbClr val="FF0000"/>
                </a:solidFill>
              </a:rPr>
              <a:t>저장</a:t>
            </a:r>
            <a:r>
              <a:rPr lang="en-US" altLang="ko-KR" sz="1000" dirty="0" smtClean="0">
                <a:solidFill>
                  <a:srgbClr val="FF0000"/>
                </a:solidFill>
              </a:rPr>
              <a:t>] </a:t>
            </a:r>
            <a:r>
              <a:rPr lang="ko-KR" altLang="en-US" sz="1000" dirty="0" smtClean="0">
                <a:solidFill>
                  <a:srgbClr val="FF0000"/>
                </a:solidFill>
              </a:rPr>
              <a:t>버튼으로 파일 등록을 완료 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20528" name="Text Box 6"/>
          <p:cNvSpPr txBox="1">
            <a:spLocks noChangeArrowheads="1"/>
          </p:cNvSpPr>
          <p:nvPr/>
        </p:nvSpPr>
        <p:spPr bwMode="auto">
          <a:xfrm>
            <a:off x="-14536" y="2780928"/>
            <a:ext cx="915853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4500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4500" dirty="0" smtClean="0">
                <a:latin typeface="맑은 고딕" pitchFamily="50" charset="-127"/>
                <a:ea typeface="맑은 고딕" pitchFamily="50" charset="-127"/>
              </a:rPr>
              <a:t>기준정보</a:t>
            </a:r>
            <a:endParaRPr lang="ko-KR" altLang="en-US" sz="45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5286412" cy="45720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1000" y="711200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1.1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상품정보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 Box 1077"/>
          <p:cNvSpPr txBox="1">
            <a:spLocks noChangeArrowheads="1"/>
          </p:cNvSpPr>
          <p:nvPr/>
        </p:nvSpPr>
        <p:spPr bwMode="auto">
          <a:xfrm>
            <a:off x="611560" y="1196752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상품정보를 확인하는 화면입니다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 Box 1077"/>
          <p:cNvSpPr txBox="1">
            <a:spLocks noChangeArrowheads="1"/>
          </p:cNvSpPr>
          <p:nvPr/>
        </p:nvSpPr>
        <p:spPr bwMode="auto">
          <a:xfrm>
            <a:off x="5929322" y="1649402"/>
            <a:ext cx="3214678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1.	[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상품코드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를 클릭하면 상품리스트를 볼 수 있으며 해당 상품을 </a:t>
            </a:r>
            <a:r>
              <a:rPr lang="ko-KR" altLang="en-US" sz="10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선택시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등록된 상품정보를 보여줍니다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 startAt="2"/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2.	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선택입력 항목에서는 입출고 단가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규격 등을 확인합니다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	</a:t>
            </a:r>
          </a:p>
          <a:p>
            <a:pPr marL="342900" indent="-342900">
              <a:spcBef>
                <a:spcPct val="50000"/>
              </a:spcBef>
              <a:buAutoNum type="arabicPeriod" startAt="3"/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 startAt="3"/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 startAt="3"/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 startAt="3"/>
            </a:pP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사업장에 등록되어 있는 상품정보를 검색합니다 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상단의 조회버튼 클릭</a:t>
            </a:r>
            <a:r>
              <a:rPr lang="en-US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조회된 리스트에서 특정상품을 </a:t>
            </a:r>
            <a:r>
              <a:rPr lang="ko-KR" altLang="en-US" sz="10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더블클릭하면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상단에서 상품정보를 확인할 수 있습니다</a:t>
            </a: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  <a:buAutoNum type="arabicPeriod" startAt="3"/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50000"/>
              </a:spcBef>
            </a:pPr>
            <a:endParaRPr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9520" y="2395531"/>
            <a:ext cx="70882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095" y="3829053"/>
            <a:ext cx="70882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직사각형 26"/>
          <p:cNvSpPr/>
          <p:nvPr/>
        </p:nvSpPr>
        <p:spPr bwMode="auto">
          <a:xfrm>
            <a:off x="3295641" y="2381243"/>
            <a:ext cx="1285884" cy="21431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체" pitchFamily="49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271830" y="2566982"/>
            <a:ext cx="2371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solidFill>
                  <a:srgbClr val="FF0000"/>
                </a:solidFill>
              </a:rPr>
              <a:t>※ </a:t>
            </a:r>
            <a:r>
              <a:rPr lang="ko-KR" altLang="en-US" sz="900" dirty="0" err="1" smtClean="0">
                <a:solidFill>
                  <a:srgbClr val="FF0000"/>
                </a:solidFill>
              </a:rPr>
              <a:t>매입처는</a:t>
            </a:r>
            <a:r>
              <a:rPr lang="ko-KR" altLang="en-US" sz="900" dirty="0" smtClean="0">
                <a:solidFill>
                  <a:srgbClr val="FF0000"/>
                </a:solidFill>
              </a:rPr>
              <a:t> 로그인한 사업장  고정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grpSp>
        <p:nvGrpSpPr>
          <p:cNvPr id="31" name="그룹 18"/>
          <p:cNvGrpSpPr/>
          <p:nvPr/>
        </p:nvGrpSpPr>
        <p:grpSpPr>
          <a:xfrm>
            <a:off x="2643174" y="2000240"/>
            <a:ext cx="201544" cy="207195"/>
            <a:chOff x="7579720" y="3272554"/>
            <a:chExt cx="376656" cy="479863"/>
          </a:xfrm>
        </p:grpSpPr>
        <p:sp>
          <p:nvSpPr>
            <p:cNvPr id="32" name="TextBox 31"/>
            <p:cNvSpPr txBox="1"/>
            <p:nvPr/>
          </p:nvSpPr>
          <p:spPr>
            <a:xfrm>
              <a:off x="7579720" y="3272554"/>
              <a:ext cx="270031" cy="460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solidFill>
                    <a:srgbClr val="FF0000"/>
                  </a:solidFill>
                </a:rPr>
                <a:t>1</a:t>
              </a:r>
              <a:endParaRPr lang="ko-KR" alt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33" name="타원 32"/>
            <p:cNvSpPr/>
            <p:nvPr/>
          </p:nvSpPr>
          <p:spPr bwMode="auto">
            <a:xfrm>
              <a:off x="7596336" y="3392377"/>
              <a:ext cx="360040" cy="360040"/>
            </a:xfrm>
            <a:prstGeom prst="ellips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Blip>
                  <a:blip r:embed="rId5"/>
                </a:buBlip>
                <a:tabLst/>
              </a:pPr>
              <a:endPara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굴림체" pitchFamily="49" charset="-127"/>
              </a:endParaRPr>
            </a:p>
          </p:txBody>
        </p:sp>
      </p:grpSp>
      <p:grpSp>
        <p:nvGrpSpPr>
          <p:cNvPr id="34" name="그룹 18"/>
          <p:cNvGrpSpPr/>
          <p:nvPr/>
        </p:nvGrpSpPr>
        <p:grpSpPr>
          <a:xfrm>
            <a:off x="2643174" y="2928934"/>
            <a:ext cx="201544" cy="230832"/>
            <a:chOff x="7579720" y="3272554"/>
            <a:chExt cx="376656" cy="534606"/>
          </a:xfrm>
        </p:grpSpPr>
        <p:sp>
          <p:nvSpPr>
            <p:cNvPr id="35" name="TextBox 34"/>
            <p:cNvSpPr txBox="1"/>
            <p:nvPr/>
          </p:nvSpPr>
          <p:spPr>
            <a:xfrm>
              <a:off x="7579720" y="3272554"/>
              <a:ext cx="270030" cy="534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solidFill>
                    <a:srgbClr val="FF0000"/>
                  </a:solidFill>
                </a:rPr>
                <a:t>2</a:t>
              </a:r>
              <a:endParaRPr lang="ko-KR" alt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36" name="타원 35"/>
            <p:cNvSpPr/>
            <p:nvPr/>
          </p:nvSpPr>
          <p:spPr bwMode="auto">
            <a:xfrm>
              <a:off x="7596336" y="3392377"/>
              <a:ext cx="360040" cy="360040"/>
            </a:xfrm>
            <a:prstGeom prst="ellips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Blip>
                  <a:blip r:embed="rId5"/>
                </a:buBlip>
                <a:tabLst/>
              </a:pPr>
              <a:endPara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굴림체" pitchFamily="49" charset="-127"/>
              </a:endParaRPr>
            </a:p>
          </p:txBody>
        </p:sp>
      </p:grpSp>
      <p:grpSp>
        <p:nvGrpSpPr>
          <p:cNvPr id="37" name="그룹 18"/>
          <p:cNvGrpSpPr/>
          <p:nvPr/>
        </p:nvGrpSpPr>
        <p:grpSpPr>
          <a:xfrm>
            <a:off x="2643174" y="4857760"/>
            <a:ext cx="201544" cy="230832"/>
            <a:chOff x="7579720" y="3272554"/>
            <a:chExt cx="376656" cy="534606"/>
          </a:xfrm>
        </p:grpSpPr>
        <p:sp>
          <p:nvSpPr>
            <p:cNvPr id="38" name="TextBox 37"/>
            <p:cNvSpPr txBox="1"/>
            <p:nvPr/>
          </p:nvSpPr>
          <p:spPr>
            <a:xfrm>
              <a:off x="7579720" y="3272554"/>
              <a:ext cx="270030" cy="534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solidFill>
                    <a:srgbClr val="FF0000"/>
                  </a:solidFill>
                </a:rPr>
                <a:t>3</a:t>
              </a:r>
              <a:endParaRPr lang="ko-KR" alt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39" name="타원 38"/>
            <p:cNvSpPr/>
            <p:nvPr/>
          </p:nvSpPr>
          <p:spPr bwMode="auto">
            <a:xfrm>
              <a:off x="7596336" y="3392377"/>
              <a:ext cx="360040" cy="360040"/>
            </a:xfrm>
            <a:prstGeom prst="ellips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Blip>
                  <a:blip r:embed="rId5"/>
                </a:buBlip>
                <a:tabLst/>
              </a:pPr>
              <a:endPara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굴림체" pitchFamily="49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0AE04B0-78F1-4C5F-8E2D-B852CB3F9802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20528" name="Text Box 6"/>
          <p:cNvSpPr txBox="1">
            <a:spLocks noChangeArrowheads="1"/>
          </p:cNvSpPr>
          <p:nvPr/>
        </p:nvSpPr>
        <p:spPr bwMode="auto">
          <a:xfrm>
            <a:off x="-14536" y="2780928"/>
            <a:ext cx="915853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4500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4500" dirty="0" smtClean="0">
                <a:latin typeface="맑은 고딕" pitchFamily="50" charset="-127"/>
                <a:ea typeface="맑은 고딕" pitchFamily="50" charset="-127"/>
              </a:rPr>
              <a:t>입출고관리</a:t>
            </a:r>
            <a:endParaRPr lang="ko-KR" altLang="en-US" sz="45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20303</TotalTime>
  <Words>530</Words>
  <Application>Microsoft Office PowerPoint</Application>
  <PresentationFormat>화면 슬라이드 쇼(4:3)</PresentationFormat>
  <Paragraphs>177</Paragraphs>
  <Slides>21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Brad Y. Kim</dc:creator>
  <cp:lastModifiedBy>이상혁</cp:lastModifiedBy>
  <cp:revision>1633</cp:revision>
  <dcterms:created xsi:type="dcterms:W3CDTF">2008-04-02T04:41:17Z</dcterms:created>
  <dcterms:modified xsi:type="dcterms:W3CDTF">2016-07-08T07:35:43Z</dcterms:modified>
</cp:coreProperties>
</file>